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</p:sldIdLst>
  <p:sldSz cy="5143500" cx="9144000"/>
  <p:notesSz cx="6858000" cy="9144000"/>
  <p:embeddedFontLst>
    <p:embeddedFont>
      <p:font typeface="Raleway"/>
      <p:regular r:id="rId214"/>
      <p:bold r:id="rId215"/>
      <p:italic r:id="rId216"/>
      <p:boldItalic r:id="rId217"/>
    </p:embeddedFont>
    <p:embeddedFont>
      <p:font typeface="Lato"/>
      <p:regular r:id="rId218"/>
      <p:bold r:id="rId219"/>
      <p:italic r:id="rId220"/>
      <p:boldItalic r:id="rId2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0" Type="http://schemas.openxmlformats.org/officeDocument/2006/relationships/font" Target="fonts/Lato-italic.fntdata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221" Type="http://schemas.openxmlformats.org/officeDocument/2006/relationships/font" Target="fonts/Lato-boldItalic.fntdata"/><Relationship Id="rId217" Type="http://schemas.openxmlformats.org/officeDocument/2006/relationships/font" Target="fonts/Raleway-boldItalic.fntdata"/><Relationship Id="rId216" Type="http://schemas.openxmlformats.org/officeDocument/2006/relationships/font" Target="fonts/Raleway-italic.fntdata"/><Relationship Id="rId215" Type="http://schemas.openxmlformats.org/officeDocument/2006/relationships/font" Target="fonts/Raleway-bold.fntdata"/><Relationship Id="rId214" Type="http://schemas.openxmlformats.org/officeDocument/2006/relationships/font" Target="fonts/Raleway-regular.fntdata"/><Relationship Id="rId219" Type="http://schemas.openxmlformats.org/officeDocument/2006/relationships/font" Target="fonts/Lato-bold.fntdata"/><Relationship Id="rId218" Type="http://schemas.openxmlformats.org/officeDocument/2006/relationships/font" Target="fonts/Lato-regular.fntdata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2aa0751f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2aa0751f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acefc047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7acefc047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acefc047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acefc047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acefc047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7acefc047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acefc047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7acefc047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acefc047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acefc047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acefc047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acefc047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acefc047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acefc047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acefc047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acefc047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acefc047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acefc047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acefc047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acefc047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2aa0751f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2aa0751f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acefc047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acefc047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7acefc047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7acefc047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acf165d2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acf165d2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7acf165d2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7acf165d2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acf165d2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acf165d2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7acf165d2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7acf165d2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acf165d2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7acf165d2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acf165d2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acf165d2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7acf165d2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7acf165d2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d14804ef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d14804ef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2aa0751f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2aa0751f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acefc047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acefc047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acefc047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acefc047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acefc047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acefc047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acefc047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acefc047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acefc047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acefc047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acefc047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7acefc047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acefc047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acefc047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7acefc047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7acefc047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acefc047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7acefc047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acefc047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acefc047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2aa0751f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2aa0751f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acefc0479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7acefc047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acefc0479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acefc047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acefc047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acefc047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acefc047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7acefc047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acefc047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acefc047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7acefc047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7acefc047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7acefc0479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7acefc0479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acefc047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acefc047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acefc047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acefc047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acefc047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acefc047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2aa0751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2aa0751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acefc0479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acefc047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acefc047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acefc047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7acefc0479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7acefc0479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acefc047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7acefc047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acefc0479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acefc0479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7acefc047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7acefc047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acefc047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acefc047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7acefc0479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7acefc0479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7acefc0479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7acefc047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acefc047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acefc047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2aa0751f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2aa0751f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acefc0479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acefc047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7acefc047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7acefc047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acefc047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acefc047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acefc047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acefc047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7acefc047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7acefc047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d14804ef1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d14804ef1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d14804ef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d14804ef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d14804ef1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d14804ef1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d14804ef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d14804ef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d14804ef1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d14804ef1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2aa0751f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2aa0751f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7acf165d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7acf165d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acf165d2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acf165d2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7acf165d2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7acf165d2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7acf165d2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7acf165d2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7acf165d2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7acf165d2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acf165d2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acf165d2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7acf165d2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7acf165d2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acf165d2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acf165d2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7acf165d2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7acf165d2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acf165d2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acf165d2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2aa0751f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2aa0751f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7acf165d2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7acf165d2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acf165d2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acf165d2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d14804ef1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d14804ef1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d14804ef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d14804ef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7acf165d2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7acf165d2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7acf165d2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7acf165d2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7acf165d2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7acf165d2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7acf165d2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7acf165d2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acf165d2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acf165d2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7acf165d2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7acf165d2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2aa0751f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2aa0751f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7acf165d2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7acf165d2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7acefc0479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7acefc047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acefc047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acefc047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7acefc047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7acefc047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7acefc0479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7acefc0479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acefc0479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acefc0479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acefc047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acefc047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acefc0479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7acefc0479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7acefc047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7acefc047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7acefc0479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7acefc0479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2aa0751f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2aa0751f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7acefc0479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7acefc0479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7acefc047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7acefc047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acefc0479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acefc0479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acefc047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acefc047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7acefc0479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7acefc0479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acefc0479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acefc0479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7acefc0479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7acefc0479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7acefc0479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7acefc0479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7acefc0479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7acefc0479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7acefc047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7acefc047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2aa0751f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2aa0751f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2aa0751f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2aa0751f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7acefc0479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7acefc0479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acefc0479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acefc047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7acefc0479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7acefc047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7acefc0479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7acefc0479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acefc0479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acefc0479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7acefc0479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7acefc0479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7acefc0479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7acefc0479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7acefc0479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7acefc0479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7acefc0479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7acefc0479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2aa0751fd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2aa0751fd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2aa0751f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2aa0751f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2aa0751f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2aa0751f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2aa0751fd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2aa0751fd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2aa0751fd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2aa0751fd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2aa0751fd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2aa0751fd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2aa0751fd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2aa0751fd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2aa0751f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2aa0751f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2aa0751fd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2aa0751fd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2aa0751f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2aa0751f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2aa0751f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2aa0751f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2aa0751f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2aa0751f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2aa0751fd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2aa0751fd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2aa0751fd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2aa0751fd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2aa0751fd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2aa0751fd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2aa0751fd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2aa0751fd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aa0751fd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aa0751fd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aa0751fd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aa0751fd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2aa0751fd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2aa0751fd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2aa0751f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2aa0751f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2aa0751f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2aa0751f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2aa0751fd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2aa0751fd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2aa0751fd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2aa0751fd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489871a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489871a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2aa0751fd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2aa0751fd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2aa0751fd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2aa0751fd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2aa0751fd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2aa0751fd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2aa0751fd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2aa0751fd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2aa0751fd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2aa0751fd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2aa0751fd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2aa0751fd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2aa0751fd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2aa0751fd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2aa0751f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2aa0751f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2aa0751fd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2aa0751fd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aa0751fd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aa0751fd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14804ef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14804ef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14804ef1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14804ef1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acefc04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acefc0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acefc04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acefc04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acefc047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acefc04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acefc047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acefc047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acefc04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acefc04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acefc047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acefc047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2aa0751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2aa0751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acefc047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acefc047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acefc047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acefc047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acefc047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acefc047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acefc047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acefc047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acefc047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acefc047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acefc04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acefc04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acf165d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acf165d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acefc047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acefc047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acefc047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acefc047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acefc047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acefc047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2aa0751f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2aa0751f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acefc047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acefc047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acefc047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acefc047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acefc047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acefc047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acefc047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acefc047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acefc047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acefc047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14804ef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14804ef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acefc047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acefc047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acefc047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acefc047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acefc047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acefc047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acefc047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acefc047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2aa0751f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2aa0751f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acefc047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acefc047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acefc047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acefc047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acefc047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acefc047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acefc047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acefc047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acefc047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acefc047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acefc047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acefc047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acefc047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acefc047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acefc047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acefc047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acefc047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acefc047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acefc047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acefc047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2aa0751f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2aa0751f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acefc047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acefc047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acefc047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7acefc047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acefc047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acefc047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acefc047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acefc047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acefc047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acefc047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acefc047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acefc047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acefc047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acefc047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acefc047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acefc047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acefc047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acefc047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acefc047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acefc047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9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7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hyperlink" Target="https://drive.google.com/file/d/1ox2XYjSqJFzCQJRUnphmQapFWb29TPsw/view?usp=sharing" TargetMode="Externa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8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9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9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8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9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1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9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9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0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9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0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9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1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0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0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1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Relationship Id="rId5" Type="http://schemas.openxmlformats.org/officeDocument/2006/relationships/image" Target="../media/image10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08.png"/><Relationship Id="rId4" Type="http://schemas.openxmlformats.org/officeDocument/2006/relationships/image" Target="../media/image115.png"/><Relationship Id="rId5" Type="http://schemas.openxmlformats.org/officeDocument/2006/relationships/image" Target="../media/image12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17.png"/><Relationship Id="rId4" Type="http://schemas.openxmlformats.org/officeDocument/2006/relationships/image" Target="../media/image122.png"/><Relationship Id="rId5" Type="http://schemas.openxmlformats.org/officeDocument/2006/relationships/image" Target="../media/image11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19.png"/><Relationship Id="rId4" Type="http://schemas.openxmlformats.org/officeDocument/2006/relationships/image" Target="../media/image116.png"/><Relationship Id="rId5" Type="http://schemas.openxmlformats.org/officeDocument/2006/relationships/image" Target="../media/image12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18.png"/><Relationship Id="rId4" Type="http://schemas.openxmlformats.org/officeDocument/2006/relationships/image" Target="../media/image120.png"/><Relationship Id="rId5" Type="http://schemas.openxmlformats.org/officeDocument/2006/relationships/image" Target="../media/image12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6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6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7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34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40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27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3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3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28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30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32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3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29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3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46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41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31.png"/><Relationship Id="rId4" Type="http://schemas.openxmlformats.org/officeDocument/2006/relationships/image" Target="../media/image143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42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44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59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6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61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67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74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57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56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60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47.png"/><Relationship Id="rId4" Type="http://schemas.openxmlformats.org/officeDocument/2006/relationships/image" Target="../media/image1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52.png"/><Relationship Id="rId4" Type="http://schemas.openxmlformats.org/officeDocument/2006/relationships/image" Target="../media/image154.png"/><Relationship Id="rId5" Type="http://schemas.openxmlformats.org/officeDocument/2006/relationships/image" Target="../media/image151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48.png"/><Relationship Id="rId4" Type="http://schemas.openxmlformats.org/officeDocument/2006/relationships/image" Target="../media/image153.png"/><Relationship Id="rId5" Type="http://schemas.openxmlformats.org/officeDocument/2006/relationships/image" Target="../media/image155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50.png"/><Relationship Id="rId4" Type="http://schemas.openxmlformats.org/officeDocument/2006/relationships/image" Target="../media/image162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86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58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78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88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66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7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71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79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68.png"/><Relationship Id="rId4" Type="http://schemas.openxmlformats.org/officeDocument/2006/relationships/image" Target="../media/image180.png"/><Relationship Id="rId5" Type="http://schemas.openxmlformats.org/officeDocument/2006/relationships/image" Target="../media/image176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81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82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84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75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87.png"/><Relationship Id="rId4" Type="http://schemas.openxmlformats.org/officeDocument/2006/relationships/image" Target="../media/image183.png"/><Relationship Id="rId5" Type="http://schemas.openxmlformats.org/officeDocument/2006/relationships/image" Target="../media/image18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hispersondoesnotexist.com/" TargetMode="External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presentation/d/1KIL3t0q8r7nnn1Srr482O8hWnnAjKyidbJXy7CxaHQw/edit?usp=shari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hispersondoesnotexist.com/" TargetMode="External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hispersondoesnotexist.com/" TargetMode="External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thispersondoesnotexist.com/" TargetMode="External"/><Relationship Id="rId4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 Portfolio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Danielle Rowe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Design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4508" r="2727" t="0"/>
          <a:stretch/>
        </p:blipFill>
        <p:spPr>
          <a:xfrm>
            <a:off x="0" y="0"/>
            <a:ext cx="8039877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0" name="Google Shape;140;p22"/>
          <p:cNvSpPr txBox="1"/>
          <p:nvPr/>
        </p:nvSpPr>
        <p:spPr>
          <a:xfrm>
            <a:off x="8080775" y="168075"/>
            <a:ext cx="99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Idea #2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Clickable Wireframe - Mobile</a:t>
            </a:r>
            <a:endParaRPr/>
          </a:p>
        </p:txBody>
      </p:sp>
      <p:sp>
        <p:nvSpPr>
          <p:cNvPr id="644" name="Google Shape;644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2: Seller creates an account, sets up their stand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35317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0" name="Google Shape;65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338" y="16613"/>
            <a:ext cx="2635325" cy="51102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1" name="Google Shape;65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701" y="5463"/>
            <a:ext cx="2635325" cy="51325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64417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7" name="Google Shape;65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788" y="11125"/>
            <a:ext cx="2664424" cy="51212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8" name="Google Shape;65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600" y="0"/>
            <a:ext cx="2664400" cy="51000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0587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4" name="Google Shape;66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63" y="-23325"/>
            <a:ext cx="2705875" cy="51901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5" name="Google Shape;665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125" y="-23325"/>
            <a:ext cx="2705875" cy="52463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7600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1" name="Google Shape;67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388" y="41638"/>
            <a:ext cx="2593225" cy="5060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Clickable Wireframe - Desktop</a:t>
            </a:r>
            <a:endParaRPr/>
          </a:p>
        </p:txBody>
      </p:sp>
      <p:sp>
        <p:nvSpPr>
          <p:cNvPr id="677" name="Google Shape;677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3: Seller adds inventory (a sellable item) to their stand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28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594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84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18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8071325" y="193425"/>
            <a:ext cx="99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Idea #3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15192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37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361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91315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02752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2072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4092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0893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2396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37706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1"/>
          <p:cNvSpPr txBox="1"/>
          <p:nvPr>
            <p:ph type="title"/>
          </p:nvPr>
        </p:nvSpPr>
        <p:spPr>
          <a:xfrm>
            <a:off x="729450" y="1322450"/>
            <a:ext cx="76884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Week 09</a:t>
            </a:r>
            <a:endParaRPr sz="4044"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●"/>
            </a:pPr>
            <a:r>
              <a:rPr lang="en" sz="2022"/>
              <a:t>Usability Test Findings</a:t>
            </a:r>
            <a:endParaRPr sz="2022"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●"/>
            </a:pPr>
            <a:r>
              <a:rPr lang="en" sz="2022"/>
              <a:t>Revised wireframes based on testing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12633" t="0"/>
          <a:stretch/>
        </p:blipFill>
        <p:spPr>
          <a:xfrm>
            <a:off x="0" y="0"/>
            <a:ext cx="69257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2" name="Google Shape;152;p24"/>
          <p:cNvSpPr txBox="1"/>
          <p:nvPr/>
        </p:nvSpPr>
        <p:spPr>
          <a:xfrm>
            <a:off x="8005925" y="196025"/>
            <a:ext cx="99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Idea #4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 Findings</a:t>
            </a:r>
            <a:endParaRPr/>
          </a:p>
        </p:txBody>
      </p:sp>
      <p:sp>
        <p:nvSpPr>
          <p:cNvPr id="753" name="Google Shape;753;p1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linked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Wireframes - Desktop</a:t>
            </a:r>
            <a:endParaRPr/>
          </a:p>
        </p:txBody>
      </p:sp>
      <p:sp>
        <p:nvSpPr>
          <p:cNvPr id="759" name="Google Shape;759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1: Buyer creates an account, searches for goods near them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769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328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8035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383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27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3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28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Wireframes - Desktop</a:t>
            </a:r>
            <a:endParaRPr/>
          </a:p>
        </p:txBody>
      </p:sp>
      <p:sp>
        <p:nvSpPr>
          <p:cNvPr id="800" name="Google Shape;800;p1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2: Seller creates an account, sets up their stand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5764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25"/>
          <p:cNvSpPr txBox="1"/>
          <p:nvPr/>
        </p:nvSpPr>
        <p:spPr>
          <a:xfrm>
            <a:off x="8055000" y="196025"/>
            <a:ext cx="99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Idea #5 - Selected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3310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142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6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03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349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549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320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20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90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Wireframes - Desktop</a:t>
            </a:r>
            <a:endParaRPr/>
          </a:p>
        </p:txBody>
      </p:sp>
      <p:sp>
        <p:nvSpPr>
          <p:cNvPr id="851" name="Google Shape;851;p1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3: Seller adds inventory (a sellable item) to their stand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03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Interview Script</a:t>
            </a:r>
            <a:endParaRPr sz="18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194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438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7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706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89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397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Wireframes - Mobile</a:t>
            </a:r>
            <a:endParaRPr/>
          </a:p>
        </p:txBody>
      </p:sp>
      <p:sp>
        <p:nvSpPr>
          <p:cNvPr id="887" name="Google Shape;887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1: Buyer creates an account, searches for goods near them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7175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3" name="Google Shape;893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4" name="Google Shape;894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800" y="0"/>
            <a:ext cx="2622189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31559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0" name="Google Shape;900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062" y="0"/>
            <a:ext cx="2605872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1" name="Google Shape;901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451" y="0"/>
            <a:ext cx="2631550" cy="51022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03950" cy="518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0085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Wireframes - Mobile</a:t>
            </a:r>
            <a:endParaRPr/>
          </a:p>
        </p:txBody>
      </p:sp>
      <p:sp>
        <p:nvSpPr>
          <p:cNvPr id="912" name="Google Shape;912;p1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2: Seller creates an account, sets up their stand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94631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8" name="Google Shape;918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87" y="1275"/>
            <a:ext cx="2594625" cy="51409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9" name="Google Shape;919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349" y="1275"/>
            <a:ext cx="2594650" cy="51658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01168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5" name="Google Shape;925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413" y="14975"/>
            <a:ext cx="2601175" cy="5113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6" name="Google Shape;926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825" y="0"/>
            <a:ext cx="2601175" cy="51528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4745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2" name="Google Shape;932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300" y="0"/>
            <a:ext cx="263739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3" name="Google Shape;933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600" y="0"/>
            <a:ext cx="2637400" cy="51738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19159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9" name="Google Shape;939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424" y="-2887"/>
            <a:ext cx="2619150" cy="5149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7"/>
          <p:cNvSpPr txBox="1"/>
          <p:nvPr>
            <p:ph type="title"/>
          </p:nvPr>
        </p:nvSpPr>
        <p:spPr>
          <a:xfrm>
            <a:off x="729450" y="1322450"/>
            <a:ext cx="76884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Week 10</a:t>
            </a:r>
            <a:endParaRPr sz="4044"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●"/>
            </a:pPr>
            <a:r>
              <a:rPr lang="en" sz="2022"/>
              <a:t>Crazy 8s identity mark drawings</a:t>
            </a:r>
            <a:endParaRPr sz="2022"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●"/>
            </a:pPr>
            <a:r>
              <a:rPr lang="en" sz="2022"/>
              <a:t>3 distinctly different home screen designs (desktop)</a:t>
            </a:r>
            <a:endParaRPr sz="2022"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●"/>
            </a:pPr>
            <a:r>
              <a:rPr lang="en" sz="2022"/>
              <a:t>10 type hierarchy studies using 3 typefaces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16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7127122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0" name="Google Shape;950;p168"/>
          <p:cNvSpPr txBox="1"/>
          <p:nvPr/>
        </p:nvSpPr>
        <p:spPr>
          <a:xfrm>
            <a:off x="7127125" y="1740450"/>
            <a:ext cx="1905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Crazy 8s: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Hsiao-Tung (Chrissy) Chen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169"/>
          <p:cNvPicPr preferRelativeResize="0"/>
          <p:nvPr/>
        </p:nvPicPr>
        <p:blipFill rotWithShape="1">
          <a:blip r:embed="rId3">
            <a:alphaModFix/>
          </a:blip>
          <a:srcRect b="7153" l="5888" r="6874" t="2184"/>
          <a:stretch/>
        </p:blipFill>
        <p:spPr>
          <a:xfrm>
            <a:off x="0" y="0"/>
            <a:ext cx="6599526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6" name="Google Shape;956;p169"/>
          <p:cNvSpPr txBox="1"/>
          <p:nvPr/>
        </p:nvSpPr>
        <p:spPr>
          <a:xfrm>
            <a:off x="7086000" y="1828350"/>
            <a:ext cx="190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Crazy 8s: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Alaine Bennett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7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2" name="Google Shape;962;p170"/>
          <p:cNvSpPr txBox="1"/>
          <p:nvPr/>
        </p:nvSpPr>
        <p:spPr>
          <a:xfrm>
            <a:off x="7086000" y="1828350"/>
            <a:ext cx="190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Crazy 8s: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Amy Dang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901" l="3105" r="2206" t="0"/>
          <a:stretch/>
        </p:blipFill>
        <p:spPr>
          <a:xfrm>
            <a:off x="0" y="27250"/>
            <a:ext cx="7724775" cy="508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65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00" y="0"/>
            <a:ext cx="91819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25929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3998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51015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71150" cy="508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3058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35284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1325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3058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729450" y="1322450"/>
            <a:ext cx="76884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04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Interview Findings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Revised Personas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9377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62046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84"/>
          <p:cNvSpPr txBox="1"/>
          <p:nvPr>
            <p:ph type="title"/>
          </p:nvPr>
        </p:nvSpPr>
        <p:spPr>
          <a:xfrm>
            <a:off x="729450" y="1322450"/>
            <a:ext cx="76884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Week 11</a:t>
            </a:r>
            <a:endParaRPr sz="4044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2 desktop home screens (anonymous + logged in)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2 mobile home screens (anonymous + logged in)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15 identity mark roughs (hand-drawn)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10 type studies for identity mark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85"/>
          <p:cNvPicPr preferRelativeResize="0"/>
          <p:nvPr/>
        </p:nvPicPr>
        <p:blipFill rotWithShape="1">
          <a:blip r:embed="rId3">
            <a:alphaModFix/>
          </a:blip>
          <a:srcRect b="0" l="438" r="0" t="0"/>
          <a:stretch/>
        </p:blipFill>
        <p:spPr>
          <a:xfrm>
            <a:off x="0" y="-2400"/>
            <a:ext cx="9143999" cy="5148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86"/>
          <p:cNvPicPr preferRelativeResize="0"/>
          <p:nvPr/>
        </p:nvPicPr>
        <p:blipFill rotWithShape="1">
          <a:blip r:embed="rId3">
            <a:alphaModFix/>
          </a:blip>
          <a:srcRect b="0" l="507" r="0" t="0"/>
          <a:stretch/>
        </p:blipFill>
        <p:spPr>
          <a:xfrm>
            <a:off x="0" y="-7900"/>
            <a:ext cx="9144000" cy="51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9029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48" name="Google Shape;104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000" y="10075"/>
            <a:ext cx="2390301" cy="51233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187"/>
          <p:cNvSpPr txBox="1"/>
          <p:nvPr/>
        </p:nvSpPr>
        <p:spPr>
          <a:xfrm>
            <a:off x="7086000" y="1828350"/>
            <a:ext cx="190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Mobile Home Screen-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Logged In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0" name="Google Shape;1050;p187"/>
          <p:cNvSpPr txBox="1"/>
          <p:nvPr/>
        </p:nvSpPr>
        <p:spPr>
          <a:xfrm>
            <a:off x="2455650" y="1828350"/>
            <a:ext cx="190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Mobile Home Screen-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Anonymous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42605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6" name="Google Shape;1056;p188"/>
          <p:cNvSpPr txBox="1"/>
          <p:nvPr/>
        </p:nvSpPr>
        <p:spPr>
          <a:xfrm>
            <a:off x="5098900" y="1861075"/>
            <a:ext cx="190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Identity Mark roughs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22975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189"/>
          <p:cNvSpPr txBox="1"/>
          <p:nvPr/>
        </p:nvSpPr>
        <p:spPr>
          <a:xfrm>
            <a:off x="5098900" y="1861075"/>
            <a:ext cx="190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Type Logo Studies: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Rockwell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Tahoma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PT Sans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90"/>
          <p:cNvSpPr txBox="1"/>
          <p:nvPr>
            <p:ph type="title"/>
          </p:nvPr>
        </p:nvSpPr>
        <p:spPr>
          <a:xfrm>
            <a:off x="729450" y="1322450"/>
            <a:ext cx="76884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Week 12</a:t>
            </a:r>
            <a:endParaRPr sz="4044"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●"/>
            </a:pPr>
            <a:r>
              <a:rPr lang="en" sz="2022"/>
              <a:t>Identity mark comp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91"/>
          <p:cNvSpPr txBox="1"/>
          <p:nvPr/>
        </p:nvSpPr>
        <p:spPr>
          <a:xfrm>
            <a:off x="6726175" y="2088113"/>
            <a:ext cx="1905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Final Logo: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Rockwell font, regular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3" name="Google Shape;1073;p191"/>
          <p:cNvPicPr preferRelativeResize="0"/>
          <p:nvPr/>
        </p:nvPicPr>
        <p:blipFill rotWithShape="1">
          <a:blip r:embed="rId3">
            <a:alphaModFix/>
          </a:blip>
          <a:srcRect b="10944" l="0" r="4187" t="0"/>
          <a:stretch/>
        </p:blipFill>
        <p:spPr>
          <a:xfrm>
            <a:off x="0" y="0"/>
            <a:ext cx="6444749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Results</a:t>
            </a:r>
            <a:endParaRPr/>
          </a:p>
        </p:txBody>
      </p:sp>
      <p:sp>
        <p:nvSpPr>
          <p:cNvPr id="184" name="Google Shape;184;p3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600"/>
              <a:t>Danielle Rowe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/>
              <a:t>Interaction Design 1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600"/>
              <a:t>Spring 2021</a:t>
            </a:r>
            <a:endParaRPr sz="16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92"/>
          <p:cNvSpPr txBox="1"/>
          <p:nvPr>
            <p:ph type="title"/>
          </p:nvPr>
        </p:nvSpPr>
        <p:spPr>
          <a:xfrm>
            <a:off x="729450" y="1322450"/>
            <a:ext cx="76884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All </a:t>
            </a:r>
            <a:r>
              <a:rPr lang="en" sz="4044"/>
              <a:t>UI screens for desktop and mobile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54744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4" name="Google Shape;1084;p193"/>
          <p:cNvSpPr txBox="1"/>
          <p:nvPr/>
        </p:nvSpPr>
        <p:spPr>
          <a:xfrm>
            <a:off x="5712300" y="1561150"/>
            <a:ext cx="300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Desktop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Workflow 1: Buyer creates an account, searches for goods near them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2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195"/>
          <p:cNvPicPr preferRelativeResize="0"/>
          <p:nvPr/>
        </p:nvPicPr>
        <p:blipFill rotWithShape="1">
          <a:blip r:embed="rId3">
            <a:alphaModFix/>
          </a:blip>
          <a:srcRect b="0" l="0" r="0" t="635"/>
          <a:stretch/>
        </p:blipFill>
        <p:spPr>
          <a:xfrm>
            <a:off x="-35325" y="0"/>
            <a:ext cx="92146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2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5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1"/>
          <p:cNvSpPr txBox="1"/>
          <p:nvPr/>
        </p:nvSpPr>
        <p:spPr>
          <a:xfrm>
            <a:off x="5712300" y="1561150"/>
            <a:ext cx="300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Mobile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Workflow 1: Buyer creates an account, searches for goods near them</a:t>
            </a:r>
            <a:endParaRPr/>
          </a:p>
        </p:txBody>
      </p:sp>
      <p:pic>
        <p:nvPicPr>
          <p:cNvPr id="1125" name="Google Shape;1125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284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475" y="0"/>
            <a:ext cx="23728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727650" y="125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729450" y="1742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Background and purpose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Methodology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Participants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Findings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Conclusions</a:t>
            </a:r>
            <a:endParaRPr sz="11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693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338" y="17600"/>
            <a:ext cx="2369325" cy="510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675" y="0"/>
            <a:ext cx="2369324" cy="5137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59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013" y="-3337"/>
            <a:ext cx="2375974" cy="51501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0" name="Google Shape;1140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026" y="-3325"/>
            <a:ext cx="2375974" cy="5151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6268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6" name="Google Shape;1146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62" y="7225"/>
            <a:ext cx="2362674" cy="51290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05"/>
          <p:cNvSpPr txBox="1"/>
          <p:nvPr/>
        </p:nvSpPr>
        <p:spPr>
          <a:xfrm>
            <a:off x="5712300" y="1561150"/>
            <a:ext cx="300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Desktop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Workflow 2: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Seller creates an account, sets up their stand</a:t>
            </a:r>
            <a:endParaRPr/>
          </a:p>
        </p:txBody>
      </p:sp>
      <p:pic>
        <p:nvPicPr>
          <p:cNvPr id="1152" name="Google Shape;1152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5782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2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2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02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Personas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Brainstorm List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 Project Ideas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729450" y="1274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Purpose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729450" y="1809225"/>
            <a:ext cx="7688700" cy="27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Idea</a:t>
            </a:r>
            <a:r>
              <a:rPr lang="en" sz="1400"/>
              <a:t>: to create a website that displays local farm stands and their goods based on price, location, and inventory.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Used by people who want to shop locally, buy fresh food, and support small businesses.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Also used by small businesses and farms to advertise their goods and attract customers. </a:t>
            </a:r>
            <a:endParaRPr sz="1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Questions</a:t>
            </a:r>
            <a:r>
              <a:rPr lang="en" sz="1400"/>
              <a:t>: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When and why do people choose to shop from small businesses or local farmers?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do they enjoy and not enjoy about the experience?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would make the experience easier or more convenient?</a:t>
            </a:r>
            <a:endParaRPr sz="140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12"/>
          <p:cNvSpPr txBox="1"/>
          <p:nvPr/>
        </p:nvSpPr>
        <p:spPr>
          <a:xfrm>
            <a:off x="5712300" y="1561150"/>
            <a:ext cx="300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Mobile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Workflow 2: Seller creates an account, sets up their standc</a:t>
            </a:r>
            <a:endParaRPr/>
          </a:p>
        </p:txBody>
      </p:sp>
      <p:pic>
        <p:nvPicPr>
          <p:cNvPr id="1188" name="Google Shape;1188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90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59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013" y="6625"/>
            <a:ext cx="2375974" cy="51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024" y="0"/>
            <a:ext cx="2375974" cy="51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903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1" name="Google Shape;1201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487" y="550"/>
            <a:ext cx="2379025" cy="5142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2" name="Google Shape;1202;p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4976" y="0"/>
            <a:ext cx="2379025" cy="513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15"/>
          <p:cNvSpPr txBox="1"/>
          <p:nvPr/>
        </p:nvSpPr>
        <p:spPr>
          <a:xfrm>
            <a:off x="5712300" y="1561150"/>
            <a:ext cx="300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Desktop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Workflow 3: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Seller adds inventory (a sellable item) to their stand</a:t>
            </a:r>
            <a:endParaRPr/>
          </a:p>
        </p:txBody>
      </p:sp>
      <p:sp>
        <p:nvSpPr>
          <p:cNvPr id="1208" name="Google Shape;1208;p215"/>
          <p:cNvSpPr/>
          <p:nvPr/>
        </p:nvSpPr>
        <p:spPr>
          <a:xfrm>
            <a:off x="5750" y="-23000"/>
            <a:ext cx="5469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215"/>
          <p:cNvSpPr txBox="1"/>
          <p:nvPr/>
        </p:nvSpPr>
        <p:spPr>
          <a:xfrm>
            <a:off x="1146050" y="19292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Images begin on the next slide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5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7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19"/>
          <p:cNvSpPr txBox="1"/>
          <p:nvPr/>
        </p:nvSpPr>
        <p:spPr>
          <a:xfrm>
            <a:off x="5712300" y="1561150"/>
            <a:ext cx="300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Mobile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Workflow 3: Seller adds inventory (a sellable item) to their stand</a:t>
            </a:r>
            <a:endParaRPr/>
          </a:p>
        </p:txBody>
      </p:sp>
      <p:pic>
        <p:nvPicPr>
          <p:cNvPr id="1230" name="Google Shape;1230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904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62154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6" name="Google Shape;1236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925" y="10550"/>
            <a:ext cx="2362151" cy="512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450" y="2235725"/>
            <a:ext cx="2036576" cy="29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729450" y="125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Purpose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729450" y="186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Why interview?</a:t>
            </a:r>
            <a:endParaRPr b="1"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relying on assumptions, getting information directly from consumers of local goods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Learn more about other people’s experiences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Find unique or shared pain points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729450" y="12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Methodology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729450" y="1786900"/>
            <a:ext cx="7688700" cy="27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Interview details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Three interviews total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Conducted by myself with classmate Amy Deng as a notetaker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Two remote over Zoom, one face-to-face at home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Criteria to select participants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Availability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Location - rural vs city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How often they shop locally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If they are interested in supporting small businesses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Type of interview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Semi-structured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729450" y="126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729450" y="1742275"/>
            <a:ext cx="7688700" cy="29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Participant 1 (P1)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Age: 21, Female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Lives in a more urban area for school, rural hometown is close by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Student - Art and Design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Participant 2 (P2)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Age: 55, Female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Lives in a rural area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Librarian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Participant 3 (P3)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Age: 22, Female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Lives in a city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Student - Music Industry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729450" y="1274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729450" y="1809200"/>
            <a:ext cx="7688700" cy="28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Participants did not mind paying slightly more for locally grown produce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>
                <a:solidFill>
                  <a:srgbClr val="666666"/>
                </a:solidFill>
              </a:rPr>
              <a:t>P1</a:t>
            </a:r>
            <a:r>
              <a:rPr b="1" lang="en" sz="1400"/>
              <a:t>:</a:t>
            </a:r>
            <a:r>
              <a:rPr lang="en" sz="1400"/>
              <a:t> “It’s fresh, it's here, it's the farmer’s”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P2:  </a:t>
            </a:r>
            <a:r>
              <a:rPr lang="en" sz="1400"/>
              <a:t>“To support small businesses especially during these times – without farmers there’s no food so it’s important they get the money they need for their products”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P2:</a:t>
            </a:r>
            <a:r>
              <a:rPr lang="en" sz="1400"/>
              <a:t> “Price isn’t too big a factor... it has to be way out of line pricewise for me to not support a local farmer”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P3:</a:t>
            </a:r>
            <a:r>
              <a:rPr lang="en" sz="1400"/>
              <a:t> “There aren’t as many pesticides, it’s usually organic… tastes better”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visiting farmer’s markets, most participants were there for the experience. When visiting a specific stand, they were there for food staples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P1</a:t>
            </a:r>
            <a:r>
              <a:rPr lang="en" sz="1400"/>
              <a:t> visits markets with friends casually for fun, picks up new or unique products. “I listen to my stomach.”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729450" y="1274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729450" y="1809225"/>
            <a:ext cx="7688700" cy="24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P2</a:t>
            </a:r>
            <a:r>
              <a:rPr lang="en" sz="1400"/>
              <a:t> regularly visits one stand in the summer to pick up corn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P3 </a:t>
            </a:r>
            <a:r>
              <a:rPr lang="en" sz="1400"/>
              <a:t>will browse markets occasionally, but often looks specifically for tomatoes and berries if in season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most common pain points: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P1</a:t>
            </a:r>
            <a:r>
              <a:rPr lang="en" sz="1400"/>
              <a:t>: “Usually there are only one or two people at stands but busy days can be overwhelming.”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P1</a:t>
            </a:r>
            <a:r>
              <a:rPr lang="en" sz="1400"/>
              <a:t>: Parking for roadside stands can be annoying, signage can be difficult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P2:</a:t>
            </a:r>
            <a:r>
              <a:rPr lang="en" sz="1400"/>
              <a:t> Wants to avoid crowds because of the pandemic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P3: </a:t>
            </a:r>
            <a:r>
              <a:rPr lang="en" sz="1400"/>
              <a:t>Markets in the city are more rare, so they get very crowded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729450" y="1274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Participants mentioned visiting farmer’s markets more often than lone farm stands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Participants all mentioned shopping for a mix of produce and more specific/signature goods (ex: coconut almond cake, hot apple cider)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participants usually find stands they like by chance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P1</a:t>
            </a:r>
            <a:r>
              <a:rPr lang="en" sz="1400"/>
              <a:t> and </a:t>
            </a:r>
            <a:r>
              <a:rPr b="1" lang="en" sz="1400"/>
              <a:t>P2</a:t>
            </a:r>
            <a:r>
              <a:rPr lang="en" sz="1400"/>
              <a:t>: Driving around, will stop if something looks interesting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P2</a:t>
            </a:r>
            <a:r>
              <a:rPr lang="en" sz="1400"/>
              <a:t> is a regular at certain stands after going for many years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P3</a:t>
            </a:r>
            <a:r>
              <a:rPr lang="en" sz="1400"/>
              <a:t>: Looking for stands selling certain ingredients or goods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729450" y="1274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729450" y="18669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Participants mentioned visiting farmer’s markets more often than lone farm stands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Original idea was focused on just roadside stands, need to add more for markets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Can add a feature where individual stands mark which markets they will be at, and get notified when a local market is coming up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Rating system would be helpful for products a stand offers, so people looking for a specific item can search by ratings too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Could add a feature that specifies parking for the roadside stands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195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>
            <p:ph idx="4294967295" type="body"/>
          </p:nvPr>
        </p:nvSpPr>
        <p:spPr>
          <a:xfrm>
            <a:off x="5058475" y="1059000"/>
            <a:ext cx="29634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Revised Persona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Added details and information based on Participant 2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281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>
            <p:ph idx="4294967295" type="body"/>
          </p:nvPr>
        </p:nvSpPr>
        <p:spPr>
          <a:xfrm>
            <a:off x="5058475" y="1059000"/>
            <a:ext cx="29634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Revised Persona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Added details and information based on Participant 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2" type="body"/>
          </p:nvPr>
        </p:nvSpPr>
        <p:spPr>
          <a:xfrm>
            <a:off x="6006300" y="1186350"/>
            <a:ext cx="2963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Personas are based on people I know in real life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images are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thispersondoesnotexist.com</a:t>
            </a:r>
            <a:r>
              <a:rPr lang="en"/>
              <a:t> - not real images of the people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Kept details broad, wide range of interests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832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77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 txBox="1"/>
          <p:nvPr>
            <p:ph idx="4294967295" type="body"/>
          </p:nvPr>
        </p:nvSpPr>
        <p:spPr>
          <a:xfrm>
            <a:off x="5058475" y="1059000"/>
            <a:ext cx="29634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Revised Persona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Added details and information based on Participant 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22450"/>
            <a:ext cx="76884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Week 05</a:t>
            </a:r>
            <a:endParaRPr sz="4044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Competitive Usability Evaluation (Benchmarks)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Roles and Goals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Primary Workflows Worksheet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2 Storyboards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Benchmarks Presentation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Presentation linked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5"/>
          <p:cNvPicPr preferRelativeResize="0"/>
          <p:nvPr/>
        </p:nvPicPr>
        <p:blipFill rotWithShape="1">
          <a:blip r:embed="rId3">
            <a:alphaModFix/>
          </a:blip>
          <a:srcRect b="1652" l="0" r="0" t="0"/>
          <a:stretch/>
        </p:blipFill>
        <p:spPr>
          <a:xfrm>
            <a:off x="0" y="0"/>
            <a:ext cx="6896425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3" name="Google Shape;273;p45"/>
          <p:cNvSpPr txBox="1"/>
          <p:nvPr/>
        </p:nvSpPr>
        <p:spPr>
          <a:xfrm>
            <a:off x="7208750" y="1972275"/>
            <a:ext cx="149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Roles &amp; Goals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35445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9" name="Google Shape;279;p46"/>
          <p:cNvSpPr txBox="1"/>
          <p:nvPr/>
        </p:nvSpPr>
        <p:spPr>
          <a:xfrm>
            <a:off x="7734750" y="1806625"/>
            <a:ext cx="117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Primary Workflows-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first page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7"/>
          <p:cNvPicPr preferRelativeResize="0"/>
          <p:nvPr/>
        </p:nvPicPr>
        <p:blipFill rotWithShape="1">
          <a:blip r:embed="rId3">
            <a:alphaModFix/>
          </a:blip>
          <a:srcRect b="-20467" l="0" r="0" t="0"/>
          <a:stretch/>
        </p:blipFill>
        <p:spPr>
          <a:xfrm>
            <a:off x="0" y="0"/>
            <a:ext cx="7734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7734750" y="1806625"/>
            <a:ext cx="117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Primary Workflows-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second page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36906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1" name="Google Shape;291;p48"/>
          <p:cNvSpPr txBox="1"/>
          <p:nvPr/>
        </p:nvSpPr>
        <p:spPr>
          <a:xfrm>
            <a:off x="7734750" y="1806625"/>
            <a:ext cx="117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Storyboard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Scenarios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290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9"/>
          <p:cNvSpPr txBox="1"/>
          <p:nvPr/>
        </p:nvSpPr>
        <p:spPr>
          <a:xfrm>
            <a:off x="7734750" y="1806625"/>
            <a:ext cx="117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Design case #1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1160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0"/>
          <p:cNvSpPr txBox="1"/>
          <p:nvPr/>
        </p:nvSpPr>
        <p:spPr>
          <a:xfrm>
            <a:off x="7734750" y="1806625"/>
            <a:ext cx="117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Design case #2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Week 06</a:t>
            </a:r>
            <a:endParaRPr sz="4044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UI Brain Drawings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Elevator Pitch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Site Map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Wireframes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2" type="body"/>
          </p:nvPr>
        </p:nvSpPr>
        <p:spPr>
          <a:xfrm>
            <a:off x="6006300" y="1186350"/>
            <a:ext cx="2963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Personas are based on people I know in real life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images are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thispersondoesnotexist.com</a:t>
            </a:r>
            <a:r>
              <a:rPr lang="en"/>
              <a:t> - not real images of the people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Kept details broad, wide range of interests</a:t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5444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idx="4294967295" type="body"/>
          </p:nvPr>
        </p:nvSpPr>
        <p:spPr>
          <a:xfrm>
            <a:off x="6383725" y="1616475"/>
            <a:ext cx="26583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Brain Drawing #1 - Amy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92252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idx="4294967295" type="body"/>
          </p:nvPr>
        </p:nvSpPr>
        <p:spPr>
          <a:xfrm>
            <a:off x="6383725" y="1616475"/>
            <a:ext cx="2658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Brain Drawing #2 - Alaine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25"/>
            <a:ext cx="6675124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idx="4294967295" type="body"/>
          </p:nvPr>
        </p:nvSpPr>
        <p:spPr>
          <a:xfrm>
            <a:off x="6383725" y="1616475"/>
            <a:ext cx="2658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Brain Drawing #2 - Alaine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71324" cy="2705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idx="4294967295" type="body"/>
          </p:nvPr>
        </p:nvSpPr>
        <p:spPr>
          <a:xfrm>
            <a:off x="6383725" y="1616475"/>
            <a:ext cx="2658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Brain Drawing #3 - Devin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75437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52492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8" name="Google Shape;338;p56"/>
          <p:cNvSpPr txBox="1"/>
          <p:nvPr>
            <p:ph idx="4294967295" type="body"/>
          </p:nvPr>
        </p:nvSpPr>
        <p:spPr>
          <a:xfrm>
            <a:off x="6383725" y="1616475"/>
            <a:ext cx="2658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Brain Drawing #4 - my own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Came up with some concepts for a web and mobile design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For people interested in shopping at local/eco-friendly businesses who are looking to get fresh produce and other goods, FarmFinder is a resource that is tailored towards finding products from small, local businesses rather than large companies. Unlike Facebook Marketplace, FarmFinder has a UI designed to find in-season, locally available produce and other goods.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7787516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544658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5" name="Google Shape;355;p59"/>
          <p:cNvSpPr txBox="1"/>
          <p:nvPr/>
        </p:nvSpPr>
        <p:spPr>
          <a:xfrm>
            <a:off x="7471300" y="1806625"/>
            <a:ext cx="1435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Wireframe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Page 1 - logged out home page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93871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1" name="Google Shape;361;p60"/>
          <p:cNvSpPr txBox="1"/>
          <p:nvPr/>
        </p:nvSpPr>
        <p:spPr>
          <a:xfrm>
            <a:off x="7389525" y="1806625"/>
            <a:ext cx="151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Wireframe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Page 2 - login page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25"/>
            <a:ext cx="6016775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7" name="Google Shape;367;p61"/>
          <p:cNvSpPr txBox="1"/>
          <p:nvPr/>
        </p:nvSpPr>
        <p:spPr>
          <a:xfrm>
            <a:off x="7086975" y="1806625"/>
            <a:ext cx="1820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Wireframe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Page 3 - logged in customer homepage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2" type="body"/>
          </p:nvPr>
        </p:nvSpPr>
        <p:spPr>
          <a:xfrm>
            <a:off x="6006300" y="1186350"/>
            <a:ext cx="2963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Personas are based on people I know in real life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images are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thispersondoesnotexist.com</a:t>
            </a:r>
            <a:r>
              <a:rPr lang="en"/>
              <a:t> - not real images of the people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Kept details broad, wide range of interests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3605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25"/>
            <a:ext cx="6457563" cy="5125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3" name="Google Shape;373;p62"/>
          <p:cNvSpPr txBox="1"/>
          <p:nvPr/>
        </p:nvSpPr>
        <p:spPr>
          <a:xfrm>
            <a:off x="7176925" y="1806625"/>
            <a:ext cx="1730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Wireframe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Page 4 - logged in customer search page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57088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9" name="Google Shape;379;p63"/>
          <p:cNvSpPr txBox="1"/>
          <p:nvPr/>
        </p:nvSpPr>
        <p:spPr>
          <a:xfrm>
            <a:off x="6988825" y="1806625"/>
            <a:ext cx="191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Wireframe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Page 5 - selected farm stand display page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22450"/>
            <a:ext cx="76884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Week 07</a:t>
            </a:r>
            <a:endParaRPr sz="4044"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●"/>
            </a:pPr>
            <a:r>
              <a:rPr lang="en" sz="2022"/>
              <a:t>Sitemap (digital)</a:t>
            </a:r>
            <a:endParaRPr sz="2022"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●"/>
            </a:pPr>
            <a:r>
              <a:rPr lang="en" sz="2022"/>
              <a:t>Clickable wireframes for 2 desktop workflows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93452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0" name="Google Shape;390;p65"/>
          <p:cNvSpPr/>
          <p:nvPr/>
        </p:nvSpPr>
        <p:spPr>
          <a:xfrm>
            <a:off x="7125200" y="634600"/>
            <a:ext cx="690300" cy="189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7125200" y="942875"/>
            <a:ext cx="690300" cy="189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7125200" y="1251150"/>
            <a:ext cx="690300" cy="189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5"/>
          <p:cNvSpPr txBox="1"/>
          <p:nvPr/>
        </p:nvSpPr>
        <p:spPr>
          <a:xfrm>
            <a:off x="7125200" y="234400"/>
            <a:ext cx="50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Key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65"/>
          <p:cNvSpPr txBox="1"/>
          <p:nvPr/>
        </p:nvSpPr>
        <p:spPr>
          <a:xfrm>
            <a:off x="7815500" y="552250"/>
            <a:ext cx="101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Site page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65"/>
          <p:cNvSpPr txBox="1"/>
          <p:nvPr/>
        </p:nvSpPr>
        <p:spPr>
          <a:xfrm>
            <a:off x="7815500" y="860525"/>
            <a:ext cx="119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Content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page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65"/>
          <p:cNvSpPr txBox="1"/>
          <p:nvPr/>
        </p:nvSpPr>
        <p:spPr>
          <a:xfrm>
            <a:off x="7815500" y="1168800"/>
            <a:ext cx="119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Actions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Clickable Wireframe - Desktop</a:t>
            </a:r>
            <a:endParaRPr/>
          </a:p>
        </p:txBody>
      </p:sp>
      <p:sp>
        <p:nvSpPr>
          <p:cNvPr id="402" name="Google Shape;402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1: Buyer creates an account, searches for goods near them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75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152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18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56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956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6006300" y="1186350"/>
            <a:ext cx="2963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Personas are based on people I know in real life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images are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thispersondoesnotexist.com</a:t>
            </a:r>
            <a:r>
              <a:rPr lang="en"/>
              <a:t> - not real images of the people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Kept details broad, wide range of interests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227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09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71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865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801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152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Clickable Wireframe - Desktop</a:t>
            </a:r>
            <a:endParaRPr/>
          </a:p>
        </p:txBody>
      </p:sp>
      <p:sp>
        <p:nvSpPr>
          <p:cNvPr id="458" name="Google Shape;458;p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2: Seller creates an account, sets up their stand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361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95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783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866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250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7380675" y="1806625"/>
            <a:ext cx="1604400" cy="7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First half of the Brainstorm List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(A-M)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285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28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56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866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84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7"/>
          <p:cNvSpPr txBox="1"/>
          <p:nvPr>
            <p:ph type="title"/>
          </p:nvPr>
        </p:nvSpPr>
        <p:spPr>
          <a:xfrm>
            <a:off x="729450" y="1322450"/>
            <a:ext cx="76884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Week 08</a:t>
            </a:r>
            <a:endParaRPr sz="4044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Revised clickable wireframes for 2 desktop workflows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Clickable wireframes for 2 mobile workflows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Clickable wireframes for 1 desktop or mobile workflow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Usability test plan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2"/>
              <a:t>Moderator script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Clickable Wireframe - Desktop (Revised)</a:t>
            </a:r>
            <a:endParaRPr/>
          </a:p>
        </p:txBody>
      </p:sp>
      <p:sp>
        <p:nvSpPr>
          <p:cNvPr id="515" name="Google Shape;515;p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1: Buyer creates an account, searches for goods near them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75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152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18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380675" y="1806625"/>
            <a:ext cx="160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Second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half of the Brainstorm List (N-Z)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224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56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956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09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71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152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Clickable Wireframe - Desktop (Revised)</a:t>
            </a:r>
            <a:endParaRPr/>
          </a:p>
        </p:txBody>
      </p:sp>
      <p:sp>
        <p:nvSpPr>
          <p:cNvPr id="561" name="Google Shape;561;p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2: Seller creates an account, sets up their stand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361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95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783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866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891" r="1136" t="0"/>
          <a:stretch/>
        </p:blipFill>
        <p:spPr>
          <a:xfrm>
            <a:off x="0" y="0"/>
            <a:ext cx="7204374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" name="Google Shape;134;p21"/>
          <p:cNvSpPr txBox="1"/>
          <p:nvPr/>
        </p:nvSpPr>
        <p:spPr>
          <a:xfrm>
            <a:off x="8046825" y="179650"/>
            <a:ext cx="99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Idea #1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285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28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56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866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84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152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Clickable Wireframe - Mobile</a:t>
            </a:r>
            <a:endParaRPr/>
          </a:p>
        </p:txBody>
      </p:sp>
      <p:sp>
        <p:nvSpPr>
          <p:cNvPr id="618" name="Google Shape;618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1: Buyer creates an account, searches for goods near them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93118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4" name="Google Shape;624;p109"/>
          <p:cNvPicPr preferRelativeResize="0"/>
          <p:nvPr/>
        </p:nvPicPr>
        <p:blipFill rotWithShape="1">
          <a:blip r:embed="rId4">
            <a:alphaModFix/>
          </a:blip>
          <a:srcRect b="0" l="0" r="2865" t="0"/>
          <a:stretch/>
        </p:blipFill>
        <p:spPr>
          <a:xfrm>
            <a:off x="3225438" y="-26050"/>
            <a:ext cx="2693125" cy="51956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5" name="Google Shape;625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0875" y="-51100"/>
            <a:ext cx="2693125" cy="52456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40949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1" name="Google Shape;63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638" y="0"/>
            <a:ext cx="2744725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2" name="Google Shape;632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275" y="5763"/>
            <a:ext cx="2744725" cy="51319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10152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8" name="Google Shape;63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925" y="-33262"/>
            <a:ext cx="2710150" cy="521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